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3" r:id="rId10"/>
    <p:sldId id="266" r:id="rId11"/>
    <p:sldId id="267" r:id="rId12"/>
  </p:sldIdLst>
  <p:sldSz cx="14630400" cy="8229600"/>
  <p:notesSz cx="8229600" cy="14630400"/>
  <p:embeddedFontLs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Lato" panose="020F0502020204030203" pitchFamily="34" charset="0"/>
      <p:regular r:id="rId18"/>
      <p:bold r:id="rId19"/>
    </p:embeddedFont>
  </p:embeddedFontLst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1092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0663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7957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7667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3" name="Shape 1"/>
          <p:cNvSpPr/>
          <p:nvPr/>
        </p:nvSpPr>
        <p:spPr>
          <a:xfrm>
            <a:off x="-91440" y="9144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KE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86055" y="725328"/>
            <a:ext cx="7415927" cy="2129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40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Comparative Analysis of Logistic Regression and Decision Tree Models for Predicting Customer Churn</a:t>
            </a:r>
            <a:endParaRPr lang="en-US" sz="4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386055" y="3805041"/>
            <a:ext cx="7415927" cy="15699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SyriaTel faces the challenge of customer churn, losing revenue, and impacting profitability.</a:t>
            </a:r>
          </a:p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864037" y="5700951"/>
            <a:ext cx="394930" cy="394930"/>
          </a:xfrm>
          <a:prstGeom prst="roundRect">
            <a:avLst>
              <a:gd name="adj" fmla="val 23151155"/>
            </a:avLst>
          </a:prstGeom>
          <a:solidFill>
            <a:srgbClr val="87895B"/>
          </a:solidFill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KE"/>
          </a:p>
        </p:txBody>
      </p:sp>
      <p:sp>
        <p:nvSpPr>
          <p:cNvPr id="8" name="Text 5"/>
          <p:cNvSpPr/>
          <p:nvPr/>
        </p:nvSpPr>
        <p:spPr>
          <a:xfrm>
            <a:off x="993219" y="5849660"/>
            <a:ext cx="136565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kg</a:t>
            </a:r>
            <a:endParaRPr lang="en-US" sz="750" dirty="0"/>
          </a:p>
        </p:txBody>
      </p:sp>
      <p:sp>
        <p:nvSpPr>
          <p:cNvPr id="9" name="Text 6"/>
          <p:cNvSpPr/>
          <p:nvPr/>
        </p:nvSpPr>
        <p:spPr>
          <a:xfrm>
            <a:off x="1382316" y="5682496"/>
            <a:ext cx="2846784" cy="642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by Keziah Gicheha.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3" name="Shape 1"/>
          <p:cNvSpPr/>
          <p:nvPr/>
        </p:nvSpPr>
        <p:spPr>
          <a:xfrm>
            <a:off x="-1828800" y="-5357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KE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35303" y="589478"/>
            <a:ext cx="5349835" cy="668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400" dirty="0"/>
              <a:t>Next Steps</a:t>
            </a:r>
            <a:endParaRPr lang="en-US" sz="4200" dirty="0"/>
          </a:p>
        </p:txBody>
      </p:sp>
      <p:sp>
        <p:nvSpPr>
          <p:cNvPr id="6" name="Text 3"/>
          <p:cNvSpPr/>
          <p:nvPr/>
        </p:nvSpPr>
        <p:spPr>
          <a:xfrm>
            <a:off x="6235303" y="1579126"/>
            <a:ext cx="7646194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decision tree model offers a clear advantage in interpretability, showing how different features influence churn decisions.</a:t>
            </a:r>
            <a:endParaRPr lang="en-US" sz="16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5303" y="2504480"/>
            <a:ext cx="1069896" cy="171188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383542" y="2718435"/>
            <a:ext cx="2674858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Recommendations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7626190" y="3181111"/>
            <a:ext cx="7004209" cy="29712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5303" y="4216360"/>
            <a:ext cx="1069896" cy="171188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284006" y="4282918"/>
            <a:ext cx="2674858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b="1" dirty="0"/>
              <a:t>Data Resampling</a:t>
            </a:r>
          </a:p>
        </p:txBody>
      </p:sp>
      <p:sp>
        <p:nvSpPr>
          <p:cNvPr id="12" name="Text 7"/>
          <p:cNvSpPr/>
          <p:nvPr/>
        </p:nvSpPr>
        <p:spPr>
          <a:xfrm>
            <a:off x="7325203" y="4645312"/>
            <a:ext cx="6255306" cy="8539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/>
              <a:t>under sampling to address class imbalance 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sz="2000" dirty="0"/>
              <a:t>and improve the performance of the logistic regression model.</a:t>
            </a:r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5303" y="5928241"/>
            <a:ext cx="1069896" cy="171188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284006" y="5738932"/>
            <a:ext cx="2674858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b="1" dirty="0"/>
              <a:t>Cross-Validation</a:t>
            </a:r>
          </a:p>
        </p:txBody>
      </p:sp>
      <p:sp>
        <p:nvSpPr>
          <p:cNvPr id="15" name="Text 9"/>
          <p:cNvSpPr/>
          <p:nvPr/>
        </p:nvSpPr>
        <p:spPr>
          <a:xfrm>
            <a:off x="7260669" y="6284119"/>
            <a:ext cx="6255306" cy="1183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/>
              <a:t>Conduct cross-validation to assess model stability and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sz="2000" dirty="0"/>
              <a:t> generalizability, ensuring that the decision tree model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sz="2000" dirty="0"/>
              <a:t> performs consistently across different subsets of the data.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AA7DEFF-2AAC-C54F-9DD8-6E42EDE32F28}"/>
              </a:ext>
            </a:extLst>
          </p:cNvPr>
          <p:cNvSpPr txBox="1"/>
          <p:nvPr/>
        </p:nvSpPr>
        <p:spPr>
          <a:xfrm>
            <a:off x="7284006" y="3186113"/>
            <a:ext cx="69463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Model Optimization</a:t>
            </a:r>
            <a:r>
              <a:rPr lang="en-US" dirty="0"/>
              <a:t>: Apply techniques like pruning or regularization to the decision tree to reduce overfitting and improve generalization to new data.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584117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37310" y="0"/>
            <a:ext cx="11955780" cy="82296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5996" y="0"/>
            <a:ext cx="11938407" cy="82296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CC2AD8-65C9-4090-D631-5DCFE315C106}"/>
              </a:ext>
            </a:extLst>
          </p:cNvPr>
          <p:cNvSpPr txBox="1"/>
          <p:nvPr/>
        </p:nvSpPr>
        <p:spPr>
          <a:xfrm>
            <a:off x="1828803" y="2399538"/>
            <a:ext cx="10972800" cy="331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2272" y="6629743"/>
            <a:ext cx="5705856" cy="3291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1881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KE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32327" y="758309"/>
            <a:ext cx="5328404" cy="665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Understanding</a:t>
            </a:r>
            <a:endParaRPr lang="en-US" sz="4150" dirty="0"/>
          </a:p>
        </p:txBody>
      </p:sp>
      <p:sp>
        <p:nvSpPr>
          <p:cNvPr id="6" name="Text 3"/>
          <p:cNvSpPr/>
          <p:nvPr/>
        </p:nvSpPr>
        <p:spPr>
          <a:xfrm>
            <a:off x="6232327" y="1743908"/>
            <a:ext cx="7652147" cy="681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data for this project was sourced from Kaggle and represents customer information for a telecommunications company.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6232327" y="2905244"/>
            <a:ext cx="479465" cy="479465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8" name="Text 5"/>
          <p:cNvSpPr/>
          <p:nvPr/>
        </p:nvSpPr>
        <p:spPr>
          <a:xfrm>
            <a:off x="6379369" y="2985135"/>
            <a:ext cx="185380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</a:t>
            </a:r>
            <a:endParaRPr lang="en-US" sz="2500" dirty="0"/>
          </a:p>
        </p:txBody>
      </p:sp>
      <p:sp>
        <p:nvSpPr>
          <p:cNvPr id="9" name="Text 6"/>
          <p:cNvSpPr/>
          <p:nvPr/>
        </p:nvSpPr>
        <p:spPr>
          <a:xfrm>
            <a:off x="6924913" y="2905244"/>
            <a:ext cx="2944773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Customer Demographics</a:t>
            </a:r>
            <a:endParaRPr lang="en-US" sz="2050" dirty="0"/>
          </a:p>
        </p:txBody>
      </p:sp>
      <p:sp>
        <p:nvSpPr>
          <p:cNvPr id="10" name="Text 7"/>
          <p:cNvSpPr/>
          <p:nvPr/>
        </p:nvSpPr>
        <p:spPr>
          <a:xfrm>
            <a:off x="6924913" y="3366135"/>
            <a:ext cx="6959560" cy="340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Area Code, International Plan, Voice Mail Plan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6232327" y="4159925"/>
            <a:ext cx="479465" cy="479465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12" name="Text 9"/>
          <p:cNvSpPr/>
          <p:nvPr/>
        </p:nvSpPr>
        <p:spPr>
          <a:xfrm>
            <a:off x="6379369" y="4239816"/>
            <a:ext cx="185380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</a:t>
            </a:r>
            <a:endParaRPr lang="en-US" sz="2500" dirty="0"/>
          </a:p>
        </p:txBody>
      </p:sp>
      <p:sp>
        <p:nvSpPr>
          <p:cNvPr id="13" name="Text 10"/>
          <p:cNvSpPr/>
          <p:nvPr/>
        </p:nvSpPr>
        <p:spPr>
          <a:xfrm>
            <a:off x="6924913" y="4159925"/>
            <a:ext cx="2664143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Usage Statistics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6924913" y="4620816"/>
            <a:ext cx="6959560" cy="340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Total Day Minutes, Total Day Calls, Total Day Charge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232327" y="5414605"/>
            <a:ext cx="479465" cy="479465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16" name="Text 13"/>
          <p:cNvSpPr/>
          <p:nvPr/>
        </p:nvSpPr>
        <p:spPr>
          <a:xfrm>
            <a:off x="6379369" y="5494496"/>
            <a:ext cx="185380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</a:t>
            </a:r>
            <a:endParaRPr lang="en-US" sz="2500" dirty="0"/>
          </a:p>
        </p:txBody>
      </p:sp>
      <p:sp>
        <p:nvSpPr>
          <p:cNvPr id="17" name="Text 14"/>
          <p:cNvSpPr/>
          <p:nvPr/>
        </p:nvSpPr>
        <p:spPr>
          <a:xfrm>
            <a:off x="6924913" y="5414605"/>
            <a:ext cx="3486864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Customer Service Interaction</a:t>
            </a:r>
            <a:endParaRPr lang="en-US" sz="2050" dirty="0"/>
          </a:p>
        </p:txBody>
      </p:sp>
      <p:sp>
        <p:nvSpPr>
          <p:cNvPr id="18" name="Text 15"/>
          <p:cNvSpPr/>
          <p:nvPr/>
        </p:nvSpPr>
        <p:spPr>
          <a:xfrm>
            <a:off x="6924913" y="5875496"/>
            <a:ext cx="6959560" cy="340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Customer Service Calls</a:t>
            </a:r>
            <a:endParaRPr lang="en-US" sz="1650" dirty="0"/>
          </a:p>
        </p:txBody>
      </p:sp>
      <p:sp>
        <p:nvSpPr>
          <p:cNvPr id="19" name="Shape 16"/>
          <p:cNvSpPr/>
          <p:nvPr/>
        </p:nvSpPr>
        <p:spPr>
          <a:xfrm>
            <a:off x="6232327" y="6669286"/>
            <a:ext cx="479465" cy="479465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20" name="Text 17"/>
          <p:cNvSpPr/>
          <p:nvPr/>
        </p:nvSpPr>
        <p:spPr>
          <a:xfrm>
            <a:off x="6379369" y="6749177"/>
            <a:ext cx="185380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4</a:t>
            </a:r>
            <a:endParaRPr lang="en-US" sz="2500" dirty="0"/>
          </a:p>
        </p:txBody>
      </p:sp>
      <p:sp>
        <p:nvSpPr>
          <p:cNvPr id="21" name="Text 18"/>
          <p:cNvSpPr/>
          <p:nvPr/>
        </p:nvSpPr>
        <p:spPr>
          <a:xfrm>
            <a:off x="6924913" y="6669286"/>
            <a:ext cx="2664143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Target Variable</a:t>
            </a:r>
            <a:endParaRPr lang="en-US" sz="2050" dirty="0"/>
          </a:p>
        </p:txBody>
      </p:sp>
      <p:sp>
        <p:nvSpPr>
          <p:cNvPr id="22" name="Text 19"/>
          <p:cNvSpPr/>
          <p:nvPr/>
        </p:nvSpPr>
        <p:spPr>
          <a:xfrm>
            <a:off x="6924913" y="7130177"/>
            <a:ext cx="6959560" cy="340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Churn: Indicates whether the customer churned (True) or stayed (False).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KE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100763" y="1043821"/>
            <a:ext cx="4778216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Analysis Questions</a:t>
            </a:r>
            <a:endParaRPr lang="en-US" sz="3450" dirty="0"/>
          </a:p>
        </p:txBody>
      </p:sp>
      <p:sp>
        <p:nvSpPr>
          <p:cNvPr id="6" name="Text 3"/>
          <p:cNvSpPr/>
          <p:nvPr/>
        </p:nvSpPr>
        <p:spPr>
          <a:xfrm>
            <a:off x="6100763" y="1855589"/>
            <a:ext cx="7915275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data analysis questions aim to identify factors that indicate customer churn and predict future churn behavior.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6100763" y="2614493"/>
            <a:ext cx="7915275" cy="1011198"/>
          </a:xfrm>
          <a:prstGeom prst="roundRect">
            <a:avLst>
              <a:gd name="adj" fmla="val 2604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8" name="Text 5"/>
          <p:cNvSpPr/>
          <p:nvPr/>
        </p:nvSpPr>
        <p:spPr>
          <a:xfrm>
            <a:off x="6276261" y="2789992"/>
            <a:ext cx="2194084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Factors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6276261" y="3169444"/>
            <a:ext cx="7564279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Identify features or behaviors that strongly correlate with customers leaving the service.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6100763" y="3801189"/>
            <a:ext cx="7915275" cy="1011198"/>
          </a:xfrm>
          <a:prstGeom prst="roundRect">
            <a:avLst>
              <a:gd name="adj" fmla="val 2604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11" name="Text 8"/>
          <p:cNvSpPr/>
          <p:nvPr/>
        </p:nvSpPr>
        <p:spPr>
          <a:xfrm>
            <a:off x="6276261" y="3976688"/>
            <a:ext cx="2194084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Prediction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6276261" y="4356140"/>
            <a:ext cx="7564279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Build a predictive model to proactively identify at-risk customers.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100763" y="4987885"/>
            <a:ext cx="7915275" cy="1011198"/>
          </a:xfrm>
          <a:prstGeom prst="roundRect">
            <a:avLst>
              <a:gd name="adj" fmla="val 2604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14" name="Text 11"/>
          <p:cNvSpPr/>
          <p:nvPr/>
        </p:nvSpPr>
        <p:spPr>
          <a:xfrm>
            <a:off x="6276261" y="5163383"/>
            <a:ext cx="2194084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Accuracy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6276261" y="5542836"/>
            <a:ext cx="7564279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Understand the model's accuracy to gauge the reliability of predictions.</a:t>
            </a:r>
            <a:endParaRPr lang="en-US" sz="1350" dirty="0"/>
          </a:p>
        </p:txBody>
      </p:sp>
      <p:sp>
        <p:nvSpPr>
          <p:cNvPr id="16" name="Shape 13"/>
          <p:cNvSpPr/>
          <p:nvPr/>
        </p:nvSpPr>
        <p:spPr>
          <a:xfrm>
            <a:off x="6100763" y="6174581"/>
            <a:ext cx="7915275" cy="1011198"/>
          </a:xfrm>
          <a:prstGeom prst="roundRect">
            <a:avLst>
              <a:gd name="adj" fmla="val 2604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17" name="Text 14"/>
          <p:cNvSpPr/>
          <p:nvPr/>
        </p:nvSpPr>
        <p:spPr>
          <a:xfrm>
            <a:off x="6276261" y="6350079"/>
            <a:ext cx="2379345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Customer Segmentation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6276261" y="6729532"/>
            <a:ext cx="7564279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Segment customers based on their churn risk for personalized retention strategies.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30553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KE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00167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941320" y="2118359"/>
            <a:ext cx="4003477" cy="500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900"/>
              </a:lnSpc>
              <a:buNone/>
            </a:pPr>
            <a:r>
              <a:rPr lang="en-US" sz="315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Modeling Approach</a:t>
            </a:r>
            <a:endParaRPr lang="en-US" sz="3150" dirty="0"/>
          </a:p>
        </p:txBody>
      </p:sp>
      <p:sp>
        <p:nvSpPr>
          <p:cNvPr id="6" name="Text 3"/>
          <p:cNvSpPr/>
          <p:nvPr/>
        </p:nvSpPr>
        <p:spPr>
          <a:xfrm>
            <a:off x="1977390" y="2828329"/>
            <a:ext cx="10995660" cy="730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modeling approach involves data preprocessing, model selection, training, and evaluation.</a:t>
            </a:r>
            <a:endParaRPr lang="en-US" sz="2400" dirty="0"/>
          </a:p>
        </p:txBody>
      </p:sp>
      <p:sp>
        <p:nvSpPr>
          <p:cNvPr id="7" name="Shape 4"/>
          <p:cNvSpPr/>
          <p:nvPr/>
        </p:nvSpPr>
        <p:spPr>
          <a:xfrm>
            <a:off x="3170039" y="3618905"/>
            <a:ext cx="22860" cy="4171355"/>
          </a:xfrm>
          <a:prstGeom prst="roundRect">
            <a:avLst>
              <a:gd name="adj" fmla="val 105081"/>
            </a:avLst>
          </a:prstGeom>
          <a:solidFill>
            <a:srgbClr val="CBC5B8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8" name="Shape 5"/>
          <p:cNvSpPr/>
          <p:nvPr/>
        </p:nvSpPr>
        <p:spPr>
          <a:xfrm>
            <a:off x="3338751" y="3967758"/>
            <a:ext cx="560427" cy="22860"/>
          </a:xfrm>
          <a:prstGeom prst="roundRect">
            <a:avLst>
              <a:gd name="adj" fmla="val 105081"/>
            </a:avLst>
          </a:prstGeom>
          <a:solidFill>
            <a:srgbClr val="CBC5B8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9" name="Shape 6"/>
          <p:cNvSpPr/>
          <p:nvPr/>
        </p:nvSpPr>
        <p:spPr>
          <a:xfrm>
            <a:off x="3001328" y="3799046"/>
            <a:ext cx="360283" cy="360283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10" name="Text 7"/>
          <p:cNvSpPr/>
          <p:nvPr/>
        </p:nvSpPr>
        <p:spPr>
          <a:xfrm>
            <a:off x="3111818" y="3859054"/>
            <a:ext cx="139303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4062174" y="3779044"/>
            <a:ext cx="2001679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Preprocessing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4062174" y="4125278"/>
            <a:ext cx="7626906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Handle missing values, outliers, and incorrect data entries.</a:t>
            </a:r>
            <a:endParaRPr lang="en-US" sz="2000" dirty="0"/>
          </a:p>
        </p:txBody>
      </p:sp>
      <p:sp>
        <p:nvSpPr>
          <p:cNvPr id="13" name="Shape 10"/>
          <p:cNvSpPr/>
          <p:nvPr/>
        </p:nvSpPr>
        <p:spPr>
          <a:xfrm>
            <a:off x="3338751" y="5050631"/>
            <a:ext cx="560427" cy="22860"/>
          </a:xfrm>
          <a:prstGeom prst="roundRect">
            <a:avLst>
              <a:gd name="adj" fmla="val 105081"/>
            </a:avLst>
          </a:prstGeom>
          <a:solidFill>
            <a:srgbClr val="CBC5B8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14" name="Shape 11"/>
          <p:cNvSpPr/>
          <p:nvPr/>
        </p:nvSpPr>
        <p:spPr>
          <a:xfrm>
            <a:off x="3001328" y="4881920"/>
            <a:ext cx="360283" cy="360283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15" name="Text 12"/>
          <p:cNvSpPr/>
          <p:nvPr/>
        </p:nvSpPr>
        <p:spPr>
          <a:xfrm>
            <a:off x="3111818" y="4941927"/>
            <a:ext cx="139303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4062174" y="4861917"/>
            <a:ext cx="2001679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Feature Engineering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4062174" y="5208151"/>
            <a:ext cx="7626906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Create new features that might help the model.</a:t>
            </a:r>
            <a:endParaRPr lang="en-US" sz="2000" dirty="0"/>
          </a:p>
        </p:txBody>
      </p:sp>
      <p:sp>
        <p:nvSpPr>
          <p:cNvPr id="18" name="Shape 15"/>
          <p:cNvSpPr/>
          <p:nvPr/>
        </p:nvSpPr>
        <p:spPr>
          <a:xfrm>
            <a:off x="3338751" y="6133505"/>
            <a:ext cx="560427" cy="22860"/>
          </a:xfrm>
          <a:prstGeom prst="roundRect">
            <a:avLst>
              <a:gd name="adj" fmla="val 105081"/>
            </a:avLst>
          </a:prstGeom>
          <a:solidFill>
            <a:srgbClr val="CBC5B8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19" name="Shape 16"/>
          <p:cNvSpPr/>
          <p:nvPr/>
        </p:nvSpPr>
        <p:spPr>
          <a:xfrm>
            <a:off x="3001328" y="5964793"/>
            <a:ext cx="360283" cy="360283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20" name="Text 17"/>
          <p:cNvSpPr/>
          <p:nvPr/>
        </p:nvSpPr>
        <p:spPr>
          <a:xfrm>
            <a:off x="3111818" y="6024801"/>
            <a:ext cx="139303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</a:t>
            </a:r>
            <a:endParaRPr lang="en-US" sz="1850" dirty="0"/>
          </a:p>
        </p:txBody>
      </p:sp>
      <p:sp>
        <p:nvSpPr>
          <p:cNvPr id="21" name="Text 18"/>
          <p:cNvSpPr/>
          <p:nvPr/>
        </p:nvSpPr>
        <p:spPr>
          <a:xfrm>
            <a:off x="4062174" y="5944791"/>
            <a:ext cx="2001679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Scaling</a:t>
            </a:r>
            <a:endParaRPr lang="en-US" sz="1550" dirty="0"/>
          </a:p>
        </p:txBody>
      </p:sp>
      <p:sp>
        <p:nvSpPr>
          <p:cNvPr id="22" name="Text 19"/>
          <p:cNvSpPr/>
          <p:nvPr/>
        </p:nvSpPr>
        <p:spPr>
          <a:xfrm>
            <a:off x="4062174" y="6291024"/>
            <a:ext cx="7626906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Standardize or normalize numerical features.</a:t>
            </a:r>
            <a:endParaRPr lang="en-US" sz="2000" dirty="0"/>
          </a:p>
        </p:txBody>
      </p:sp>
      <p:sp>
        <p:nvSpPr>
          <p:cNvPr id="23" name="Shape 20"/>
          <p:cNvSpPr/>
          <p:nvPr/>
        </p:nvSpPr>
        <p:spPr>
          <a:xfrm>
            <a:off x="3338751" y="7216378"/>
            <a:ext cx="560427" cy="22860"/>
          </a:xfrm>
          <a:prstGeom prst="roundRect">
            <a:avLst>
              <a:gd name="adj" fmla="val 105081"/>
            </a:avLst>
          </a:prstGeom>
          <a:solidFill>
            <a:srgbClr val="CBC5B8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24" name="Shape 21"/>
          <p:cNvSpPr/>
          <p:nvPr/>
        </p:nvSpPr>
        <p:spPr>
          <a:xfrm>
            <a:off x="3001328" y="7047667"/>
            <a:ext cx="360283" cy="360283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25" name="Text 22"/>
          <p:cNvSpPr/>
          <p:nvPr/>
        </p:nvSpPr>
        <p:spPr>
          <a:xfrm>
            <a:off x="3111818" y="7107674"/>
            <a:ext cx="139303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4</a:t>
            </a:r>
            <a:endParaRPr lang="en-US" sz="1850" dirty="0"/>
          </a:p>
        </p:txBody>
      </p:sp>
      <p:sp>
        <p:nvSpPr>
          <p:cNvPr id="26" name="Text 23"/>
          <p:cNvSpPr/>
          <p:nvPr/>
        </p:nvSpPr>
        <p:spPr>
          <a:xfrm>
            <a:off x="4062174" y="7027664"/>
            <a:ext cx="2001679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Balancing the Dataset</a:t>
            </a:r>
            <a:endParaRPr lang="en-US" sz="1550" dirty="0"/>
          </a:p>
        </p:txBody>
      </p:sp>
      <p:sp>
        <p:nvSpPr>
          <p:cNvPr id="27" name="Text 24"/>
          <p:cNvSpPr/>
          <p:nvPr/>
        </p:nvSpPr>
        <p:spPr>
          <a:xfrm>
            <a:off x="4062174" y="7373898"/>
            <a:ext cx="7626906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Apply techniques like SMOTE to balance the class distribution.</a:t>
            </a:r>
            <a:endParaRPr lang="en-US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4" name="Text 2"/>
          <p:cNvSpPr/>
          <p:nvPr/>
        </p:nvSpPr>
        <p:spPr>
          <a:xfrm>
            <a:off x="864037" y="219991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Model Selection</a:t>
            </a:r>
            <a:endParaRPr lang="en-US" sz="4850" dirty="0"/>
          </a:p>
        </p:txBody>
      </p:sp>
      <p:sp>
        <p:nvSpPr>
          <p:cNvPr id="5" name="Text 3"/>
          <p:cNvSpPr/>
          <p:nvPr/>
        </p:nvSpPr>
        <p:spPr>
          <a:xfrm>
            <a:off x="864037" y="346519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Two models were selected: Logistic Regression and Decision Tree.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38471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Logistic Regression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864037" y="5017294"/>
            <a:ext cx="6150054" cy="1783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Aimed for simplicity and interpretability</a:t>
            </a:r>
          </a:p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method to predict outcome-based input features</a:t>
            </a:r>
          </a:p>
          <a:p>
            <a:pPr>
              <a:lnSpc>
                <a:spcPts val="3100"/>
              </a:lnSpc>
            </a:pP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7623929" y="438471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Decision Tree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7623929" y="5017294"/>
            <a:ext cx="6150054" cy="15359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Chosen for its interpretability and ability to handle non-linear relationships.</a:t>
            </a:r>
          </a:p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model that makes decisions by splitting data into branches</a:t>
            </a:r>
            <a:endParaRPr lang="en-US" sz="1900" dirty="0"/>
          </a:p>
          <a:p>
            <a:pPr marL="0" indent="0">
              <a:lnSpc>
                <a:spcPts val="3100"/>
              </a:lnSpc>
              <a:buNone/>
            </a:pPr>
            <a:endParaRPr lang="en-US" sz="1900" dirty="0">
              <a:solidFill>
                <a:srgbClr val="4A4A4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  <a:p>
            <a:pPr marL="0" indent="0">
              <a:lnSpc>
                <a:spcPts val="3100"/>
              </a:lnSpc>
              <a:buNone/>
            </a:pPr>
            <a:endParaRPr lang="en-US" sz="1900" dirty="0">
              <a:solidFill>
                <a:srgbClr val="4A4A4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AC8523-D134-E65B-E8BB-8C655AFC1F8B}"/>
              </a:ext>
            </a:extLst>
          </p:cNvPr>
          <p:cNvSpPr txBox="1"/>
          <p:nvPr/>
        </p:nvSpPr>
        <p:spPr>
          <a:xfrm>
            <a:off x="2094905" y="6761916"/>
            <a:ext cx="9853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Goal:</a:t>
            </a:r>
            <a:r>
              <a:rPr lang="en-US" dirty="0"/>
              <a:t> Identify which customers are at risk of churning.</a:t>
            </a:r>
            <a:endParaRPr lang="en-KE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KE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1539954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Model Evaluation</a:t>
            </a:r>
            <a:endParaRPr lang="en-US" sz="4850" dirty="0"/>
          </a:p>
        </p:txBody>
      </p:sp>
      <p:sp>
        <p:nvSpPr>
          <p:cNvPr id="6" name="Text 3"/>
          <p:cNvSpPr/>
          <p:nvPr/>
        </p:nvSpPr>
        <p:spPr>
          <a:xfrm>
            <a:off x="864037" y="2681764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Models were evaluated using accuracy, precision, recall, F1 score, ROC-AUC, and AUC-PR.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864037" y="3749516"/>
            <a:ext cx="7415927" cy="2940129"/>
          </a:xfrm>
          <a:prstGeom prst="roundRect">
            <a:avLst>
              <a:gd name="adj" fmla="val 1260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KE"/>
          </a:p>
        </p:txBody>
      </p:sp>
      <p:sp>
        <p:nvSpPr>
          <p:cNvPr id="8" name="Shape 5"/>
          <p:cNvSpPr/>
          <p:nvPr/>
        </p:nvSpPr>
        <p:spPr>
          <a:xfrm>
            <a:off x="879277" y="3764756"/>
            <a:ext cx="7384613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9" name="Text 6"/>
          <p:cNvSpPr/>
          <p:nvPr/>
        </p:nvSpPr>
        <p:spPr>
          <a:xfrm>
            <a:off x="1126927" y="3920490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Model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3591997" y="3920490"/>
            <a:ext cx="19600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ROC AUC Score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6053257" y="3920490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AUC-PR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79277" y="4471273"/>
            <a:ext cx="7384613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13" name="Text 10"/>
          <p:cNvSpPr/>
          <p:nvPr/>
        </p:nvSpPr>
        <p:spPr>
          <a:xfrm>
            <a:off x="1126927" y="4627007"/>
            <a:ext cx="196381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Logistic Regression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3591997" y="4627007"/>
            <a:ext cx="19600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0.6788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6053257" y="4627007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0.2834</a:t>
            </a:r>
            <a:endParaRPr lang="en-US" sz="1900" dirty="0"/>
          </a:p>
        </p:txBody>
      </p:sp>
      <p:sp>
        <p:nvSpPr>
          <p:cNvPr id="16" name="Shape 13"/>
          <p:cNvSpPr/>
          <p:nvPr/>
        </p:nvSpPr>
        <p:spPr>
          <a:xfrm>
            <a:off x="879277" y="5572839"/>
            <a:ext cx="7384613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17" name="Text 14"/>
          <p:cNvSpPr/>
          <p:nvPr/>
        </p:nvSpPr>
        <p:spPr>
          <a:xfrm>
            <a:off x="1126927" y="5728573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Decision Tree</a:t>
            </a:r>
            <a:endParaRPr lang="en-US" sz="1900" dirty="0"/>
          </a:p>
        </p:txBody>
      </p:sp>
      <p:sp>
        <p:nvSpPr>
          <p:cNvPr id="18" name="Text 15"/>
          <p:cNvSpPr/>
          <p:nvPr/>
        </p:nvSpPr>
        <p:spPr>
          <a:xfrm>
            <a:off x="3591997" y="5728573"/>
            <a:ext cx="196000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Competitive Results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6053257" y="5728573"/>
            <a:ext cx="196381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High Interpretability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KE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1539954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Model Evaluation </a:t>
            </a:r>
            <a:r>
              <a:rPr lang="en-US" sz="20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Continued</a:t>
            </a:r>
            <a:endParaRPr lang="en-US" sz="2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977A76B-3A4D-2B00-5DC6-6F6B5C6E1D88}"/>
              </a:ext>
            </a:extLst>
          </p:cNvPr>
          <p:cNvSpPr txBox="1"/>
          <p:nvPr/>
        </p:nvSpPr>
        <p:spPr>
          <a:xfrm>
            <a:off x="463539" y="2996327"/>
            <a:ext cx="882967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en-KE" sz="1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How We Measured Success: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kumimoji="0" lang="en-US" altLang="en-KE" sz="18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en-KE" sz="1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Accuracy: How often our model correctly predicts churn.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kumimoji="0" lang="en-US" altLang="en-KE" sz="18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en-KE" sz="1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ROC AUC Score: Measures how well the model distinguishes between churn and non-churn.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kumimoji="0" lang="en-US" altLang="en-KE" sz="18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en-KE" sz="1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Precision and Recall: How effectively the model identifies true churners versus false alarms.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kumimoji="0" lang="en-US" altLang="en-KE" sz="18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en-KE" sz="1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Results: The models showed varying performance, with decision trees providing clearer insights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668631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3" name="Shape 1"/>
          <p:cNvSpPr/>
          <p:nvPr/>
        </p:nvSpPr>
        <p:spPr>
          <a:xfrm>
            <a:off x="1085850" y="-345698"/>
            <a:ext cx="14630400" cy="8230672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KE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67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07098" y="644843"/>
            <a:ext cx="7502604" cy="1465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750"/>
              </a:lnSpc>
              <a:buNone/>
            </a:pPr>
            <a:r>
              <a:rPr lang="en-US" sz="46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Predictive Recommendations</a:t>
            </a:r>
            <a:endParaRPr lang="en-US" sz="4600" dirty="0"/>
          </a:p>
        </p:txBody>
      </p:sp>
      <p:sp>
        <p:nvSpPr>
          <p:cNvPr id="6" name="Text 3"/>
          <p:cNvSpPr/>
          <p:nvPr/>
        </p:nvSpPr>
        <p:spPr>
          <a:xfrm>
            <a:off x="6307098" y="2462213"/>
            <a:ext cx="7502604" cy="750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18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7098" y="3476506"/>
            <a:ext cx="586264" cy="58626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307098" y="4297204"/>
            <a:ext cx="5486400" cy="505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Monitor and Adjust Model Performance:</a:t>
            </a:r>
            <a:endParaRPr lang="en-US" sz="2300" dirty="0"/>
          </a:p>
        </p:txBody>
      </p:sp>
      <p:sp>
        <p:nvSpPr>
          <p:cNvPr id="9" name="Text 5"/>
          <p:cNvSpPr/>
          <p:nvPr/>
        </p:nvSpPr>
        <p:spPr>
          <a:xfrm>
            <a:off x="6307098" y="4804172"/>
            <a:ext cx="7502604" cy="1078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Continuously monitor the decision tree's predictions and update the</a:t>
            </a:r>
          </a:p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model periodically to account for new data trends, reducing the risk </a:t>
            </a:r>
          </a:p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of overfitting.</a:t>
            </a:r>
            <a:endParaRPr lang="en-US" sz="18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7098" y="5882878"/>
            <a:ext cx="586264" cy="58626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6307098" y="6703576"/>
            <a:ext cx="5486400" cy="505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Combine Models for Improved Predictions</a:t>
            </a:r>
            <a:endParaRPr lang="en-US" sz="2300" dirty="0"/>
          </a:p>
        </p:txBody>
      </p:sp>
      <p:sp>
        <p:nvSpPr>
          <p:cNvPr id="12" name="Text 7"/>
          <p:cNvSpPr/>
          <p:nvPr/>
        </p:nvSpPr>
        <p:spPr>
          <a:xfrm>
            <a:off x="6307098" y="7210544"/>
            <a:ext cx="7502604" cy="1019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 an ensemble approach by combining the decision tree and </a:t>
            </a:r>
          </a:p>
          <a:p>
            <a:pPr marL="0" indent="0" algn="l">
              <a:lnSpc>
                <a:spcPts val="2950"/>
              </a:lnSpc>
              <a:buNone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logistic regression models to leverage the strengths of both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778EFE-1A8E-ED2B-9789-BB3DBE7218D9}"/>
              </a:ext>
            </a:extLst>
          </p:cNvPr>
          <p:cNvSpPr txBox="1"/>
          <p:nvPr/>
        </p:nvSpPr>
        <p:spPr>
          <a:xfrm>
            <a:off x="6307098" y="2343924"/>
            <a:ext cx="8382000" cy="937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 Decision Tree for Immediate Predictions: Implement the decision tree model for real-time churn predictions, as it offers higher accuracy and recall for identifying customers at risk of </a:t>
            </a:r>
            <a:r>
              <a:rPr lang="en-US" dirty="0">
                <a:solidFill>
                  <a:srgbClr val="4A4A45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churning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endParaRPr lang="en-K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3" name="Shape 1"/>
          <p:cNvSpPr/>
          <p:nvPr/>
        </p:nvSpPr>
        <p:spPr>
          <a:xfrm>
            <a:off x="1905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KE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35303" y="589478"/>
            <a:ext cx="5349835" cy="668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Conclusion</a:t>
            </a:r>
            <a:endParaRPr lang="en-US" sz="4200" dirty="0"/>
          </a:p>
        </p:txBody>
      </p:sp>
      <p:sp>
        <p:nvSpPr>
          <p:cNvPr id="6" name="Text 3"/>
          <p:cNvSpPr/>
          <p:nvPr/>
        </p:nvSpPr>
        <p:spPr>
          <a:xfrm>
            <a:off x="6235303" y="1579126"/>
            <a:ext cx="7646194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decision tree model offers a clear advantage in interpretability, showing how different features influence churn decisions.</a:t>
            </a:r>
            <a:endParaRPr lang="en-US" sz="16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5303" y="2504480"/>
            <a:ext cx="1069896" cy="171188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305199" y="2738555"/>
            <a:ext cx="2674858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Recommendations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7325203" y="3150451"/>
            <a:ext cx="7004209" cy="29712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b="1" dirty="0"/>
              <a:t>Leverage the Decision Tree Model</a:t>
            </a:r>
            <a:r>
              <a:rPr lang="en-US" dirty="0"/>
              <a:t>: Given its strong performance on 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dirty="0"/>
              <a:t>the test set</a:t>
            </a:r>
          </a:p>
          <a:p>
            <a:pPr marL="0" indent="0" algn="l">
              <a:lnSpc>
                <a:spcPts val="2650"/>
              </a:lnSpc>
              <a:buNone/>
            </a:pPr>
            <a:endParaRPr lang="en-US" dirty="0"/>
          </a:p>
          <a:p>
            <a:pPr marL="0" indent="0" algn="l">
              <a:lnSpc>
                <a:spcPts val="2650"/>
              </a:lnSpc>
              <a:buNone/>
            </a:pPr>
            <a:r>
              <a:rPr lang="en-US" b="1" dirty="0"/>
              <a:t>Target High-Risk Customers</a:t>
            </a:r>
            <a:r>
              <a:rPr lang="en-US" dirty="0"/>
              <a:t>: Focus retention efforts on the customers</a:t>
            </a:r>
          </a:p>
          <a:p>
            <a:pPr marL="0" indent="0" algn="l">
              <a:lnSpc>
                <a:spcPts val="2650"/>
              </a:lnSpc>
              <a:buNone/>
            </a:pPr>
            <a:endParaRPr lang="en-US" dirty="0"/>
          </a:p>
          <a:p>
            <a:pPr marL="0" indent="0" algn="l">
              <a:lnSpc>
                <a:spcPts val="2650"/>
              </a:lnSpc>
              <a:buNone/>
            </a:pPr>
            <a:r>
              <a:rPr lang="en-US" b="1" dirty="0"/>
              <a:t>Refine Marketing Strategies</a:t>
            </a:r>
            <a:r>
              <a:rPr lang="en-US" dirty="0"/>
              <a:t>: Use the insights from the model to tailor marketing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dirty="0"/>
              <a:t> and retention strategies,</a:t>
            </a:r>
            <a:endParaRPr lang="en-US" dirty="0">
              <a:solidFill>
                <a:srgbClr val="4A4A4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5303" y="4216360"/>
            <a:ext cx="1069896" cy="171188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474744" y="5898652"/>
            <a:ext cx="2674858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Retention Strategies</a:t>
            </a:r>
            <a:endParaRPr lang="en-US" sz="2100" dirty="0"/>
          </a:p>
        </p:txBody>
      </p:sp>
      <p:sp>
        <p:nvSpPr>
          <p:cNvPr id="12" name="Text 7"/>
          <p:cNvSpPr/>
          <p:nvPr/>
        </p:nvSpPr>
        <p:spPr>
          <a:xfrm>
            <a:off x="7474744" y="6397732"/>
            <a:ext cx="6255306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 model insights to identify at-risk customers.</a:t>
            </a:r>
            <a:endParaRPr lang="en-US" sz="16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5303" y="5928241"/>
            <a:ext cx="1069896" cy="171188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325203" y="7079932"/>
            <a:ext cx="2674858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Ongoing Evaluation</a:t>
            </a:r>
            <a:endParaRPr lang="en-US" sz="2100" dirty="0"/>
          </a:p>
        </p:txBody>
      </p:sp>
      <p:sp>
        <p:nvSpPr>
          <p:cNvPr id="15" name="Text 9"/>
          <p:cNvSpPr/>
          <p:nvPr/>
        </p:nvSpPr>
        <p:spPr>
          <a:xfrm>
            <a:off x="7325203" y="7583002"/>
            <a:ext cx="6255306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Regularly update and monitor the model.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672</Words>
  <Application>Microsoft Office PowerPoint</Application>
  <PresentationFormat>Custom</PresentationFormat>
  <Paragraphs>117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Consolas</vt:lpstr>
      <vt:lpstr>Calibri</vt:lpstr>
      <vt:lpstr>Lato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KEZIAH GICHEHA</cp:lastModifiedBy>
  <cp:revision>5</cp:revision>
  <dcterms:created xsi:type="dcterms:W3CDTF">2024-08-29T22:24:10Z</dcterms:created>
  <dcterms:modified xsi:type="dcterms:W3CDTF">2024-08-31T05:08:11Z</dcterms:modified>
</cp:coreProperties>
</file>